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4A4EEC"/>
    <a:srgbClr val="010103"/>
    <a:srgbClr val="E1DA55"/>
    <a:srgbClr val="45F1F1"/>
    <a:srgbClr val="46D4F0"/>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98" y="-12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9A2274C2-33E7-4454-BB68-89B9B5B3B2AF}" type="datetimeFigureOut">
              <a:rPr lang="en-US" smtClean="0"/>
              <a:pPr/>
              <a:t>9/23/2010</a:t>
            </a:fld>
            <a:endParaRPr lang="en-NZ"/>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NZ"/>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D407DDF7-AEAD-4552-9C48-4925E9B7EF0E}" type="slidenum">
              <a:rPr lang="en-NZ" smtClean="0"/>
              <a:pPr/>
              <a:t>‹#›</a:t>
            </a:fld>
            <a:endParaRPr lang="en-NZ"/>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A2274C2-33E7-4454-BB68-89B9B5B3B2AF}" type="datetimeFigureOut">
              <a:rPr lang="en-US" smtClean="0"/>
              <a:pPr/>
              <a:t>9/23/2010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D407DDF7-AEAD-4552-9C48-4925E9B7EF0E}" type="slidenum">
              <a:rPr lang="en-NZ" smtClean="0"/>
              <a:pPr/>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A2274C2-33E7-4454-BB68-89B9B5B3B2AF}" type="datetimeFigureOut">
              <a:rPr lang="en-US" smtClean="0"/>
              <a:pPr/>
              <a:t>9/23/2010</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D407DDF7-AEAD-4552-9C48-4925E9B7EF0E}" type="slidenum">
              <a:rPr lang="en-NZ" smtClean="0"/>
              <a:pPr/>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9A2274C2-33E7-4454-BB68-89B9B5B3B2AF}" type="datetimeFigureOut">
              <a:rPr lang="en-US" smtClean="0"/>
              <a:pPr/>
              <a:t>9/23/2010</a:t>
            </a:fld>
            <a:endParaRPr lang="en-NZ"/>
          </a:p>
        </p:txBody>
      </p:sp>
      <p:sp>
        <p:nvSpPr>
          <p:cNvPr id="9" name="Slide Number Placeholder 8"/>
          <p:cNvSpPr>
            <a:spLocks noGrp="1"/>
          </p:cNvSpPr>
          <p:nvPr>
            <p:ph type="sldNum" sz="quarter" idx="15"/>
          </p:nvPr>
        </p:nvSpPr>
        <p:spPr/>
        <p:txBody>
          <a:bodyPr rtlCol="0"/>
          <a:lstStyle/>
          <a:p>
            <a:fld id="{D407DDF7-AEAD-4552-9C48-4925E9B7EF0E}" type="slidenum">
              <a:rPr lang="en-NZ" smtClean="0"/>
              <a:pPr/>
              <a:t>‹#›</a:t>
            </a:fld>
            <a:endParaRPr lang="en-NZ"/>
          </a:p>
        </p:txBody>
      </p:sp>
      <p:sp>
        <p:nvSpPr>
          <p:cNvPr id="10" name="Footer Placeholder 9"/>
          <p:cNvSpPr>
            <a:spLocks noGrp="1"/>
          </p:cNvSpPr>
          <p:nvPr>
            <p:ph type="ftr" sz="quarter" idx="16"/>
          </p:nvPr>
        </p:nvSpPr>
        <p:spPr/>
        <p:txBody>
          <a:bodyPr rtlCol="0"/>
          <a:lstStyle/>
          <a:p>
            <a:endParaRPr lang="en-N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9A2274C2-33E7-4454-BB68-89B9B5B3B2AF}" type="datetimeFigureOut">
              <a:rPr lang="en-US" smtClean="0"/>
              <a:pPr/>
              <a:t>9/23/2010</a:t>
            </a:fld>
            <a:endParaRPr lang="en-NZ"/>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NZ"/>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D407DDF7-AEAD-4552-9C48-4925E9B7EF0E}" type="slidenum">
              <a:rPr lang="en-NZ" smtClean="0"/>
              <a:pPr/>
              <a:t>‹#›</a:t>
            </a:fld>
            <a:endParaRPr lang="en-NZ"/>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A2274C2-33E7-4454-BB68-89B9B5B3B2AF}" type="datetimeFigureOut">
              <a:rPr lang="en-US" smtClean="0"/>
              <a:pPr/>
              <a:t>9/23/2010</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D407DDF7-AEAD-4552-9C48-4925E9B7EF0E}" type="slidenum">
              <a:rPr lang="en-NZ" smtClean="0"/>
              <a:pPr/>
              <a:t>‹#›</a:t>
            </a:fld>
            <a:endParaRPr lang="en-NZ"/>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9A2274C2-33E7-4454-BB68-89B9B5B3B2AF}" type="datetimeFigureOut">
              <a:rPr lang="en-US" smtClean="0"/>
              <a:pPr/>
              <a:t>9/23/2010</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D407DDF7-AEAD-4552-9C48-4925E9B7EF0E}" type="slidenum">
              <a:rPr lang="en-NZ" smtClean="0"/>
              <a:pPr/>
              <a:t>‹#›</a:t>
            </a:fld>
            <a:endParaRPr lang="en-NZ"/>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9A2274C2-33E7-4454-BB68-89B9B5B3B2AF}" type="datetimeFigureOut">
              <a:rPr lang="en-US" smtClean="0"/>
              <a:pPr/>
              <a:t>9/23/2010</a:t>
            </a:fld>
            <a:endParaRPr lang="en-NZ"/>
          </a:p>
        </p:txBody>
      </p:sp>
      <p:sp>
        <p:nvSpPr>
          <p:cNvPr id="7" name="Slide Number Placeholder 6"/>
          <p:cNvSpPr>
            <a:spLocks noGrp="1"/>
          </p:cNvSpPr>
          <p:nvPr>
            <p:ph type="sldNum" sz="quarter" idx="11"/>
          </p:nvPr>
        </p:nvSpPr>
        <p:spPr/>
        <p:txBody>
          <a:bodyPr rtlCol="0"/>
          <a:lstStyle/>
          <a:p>
            <a:fld id="{D407DDF7-AEAD-4552-9C48-4925E9B7EF0E}" type="slidenum">
              <a:rPr lang="en-NZ" smtClean="0"/>
              <a:pPr/>
              <a:t>‹#›</a:t>
            </a:fld>
            <a:endParaRPr lang="en-NZ"/>
          </a:p>
        </p:txBody>
      </p:sp>
      <p:sp>
        <p:nvSpPr>
          <p:cNvPr id="8" name="Footer Placeholder 7"/>
          <p:cNvSpPr>
            <a:spLocks noGrp="1"/>
          </p:cNvSpPr>
          <p:nvPr>
            <p:ph type="ftr" sz="quarter" idx="12"/>
          </p:nvPr>
        </p:nvSpPr>
        <p:spPr/>
        <p:txBody>
          <a:bodyPr rtlCol="0"/>
          <a:lstStyle/>
          <a:p>
            <a:endParaRPr lang="en-N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2274C2-33E7-4454-BB68-89B9B5B3B2AF}" type="datetimeFigureOut">
              <a:rPr lang="en-US" smtClean="0"/>
              <a:pPr/>
              <a:t>9/23/2010</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D407DDF7-AEAD-4552-9C48-4925E9B7EF0E}" type="slidenum">
              <a:rPr lang="en-NZ" smtClean="0"/>
              <a:pPr/>
              <a:t>‹#›</a:t>
            </a:fld>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9A2274C2-33E7-4454-BB68-89B9B5B3B2AF}" type="datetimeFigureOut">
              <a:rPr lang="en-US" smtClean="0"/>
              <a:pPr/>
              <a:t>9/23/2010</a:t>
            </a:fld>
            <a:endParaRPr lang="en-NZ"/>
          </a:p>
        </p:txBody>
      </p:sp>
      <p:sp>
        <p:nvSpPr>
          <p:cNvPr id="22" name="Slide Number Placeholder 21"/>
          <p:cNvSpPr>
            <a:spLocks noGrp="1"/>
          </p:cNvSpPr>
          <p:nvPr>
            <p:ph type="sldNum" sz="quarter" idx="15"/>
          </p:nvPr>
        </p:nvSpPr>
        <p:spPr/>
        <p:txBody>
          <a:bodyPr rtlCol="0"/>
          <a:lstStyle/>
          <a:p>
            <a:fld id="{D407DDF7-AEAD-4552-9C48-4925E9B7EF0E}" type="slidenum">
              <a:rPr lang="en-NZ" smtClean="0"/>
              <a:pPr/>
              <a:t>‹#›</a:t>
            </a:fld>
            <a:endParaRPr lang="en-NZ"/>
          </a:p>
        </p:txBody>
      </p:sp>
      <p:sp>
        <p:nvSpPr>
          <p:cNvPr id="23" name="Footer Placeholder 22"/>
          <p:cNvSpPr>
            <a:spLocks noGrp="1"/>
          </p:cNvSpPr>
          <p:nvPr>
            <p:ph type="ftr" sz="quarter" idx="16"/>
          </p:nvPr>
        </p:nvSpPr>
        <p:spPr/>
        <p:txBody>
          <a:bodyPr rtlCol="0"/>
          <a:lstStyle/>
          <a:p>
            <a:endParaRPr lang="en-NZ"/>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9A2274C2-33E7-4454-BB68-89B9B5B3B2AF}" type="datetimeFigureOut">
              <a:rPr lang="en-US" smtClean="0"/>
              <a:pPr/>
              <a:t>9/23/2010</a:t>
            </a:fld>
            <a:endParaRPr lang="en-NZ"/>
          </a:p>
        </p:txBody>
      </p:sp>
      <p:sp>
        <p:nvSpPr>
          <p:cNvPr id="18" name="Slide Number Placeholder 17"/>
          <p:cNvSpPr>
            <a:spLocks noGrp="1"/>
          </p:cNvSpPr>
          <p:nvPr>
            <p:ph type="sldNum" sz="quarter" idx="11"/>
          </p:nvPr>
        </p:nvSpPr>
        <p:spPr/>
        <p:txBody>
          <a:bodyPr rtlCol="0"/>
          <a:lstStyle/>
          <a:p>
            <a:fld id="{D407DDF7-AEAD-4552-9C48-4925E9B7EF0E}" type="slidenum">
              <a:rPr lang="en-NZ" smtClean="0"/>
              <a:pPr/>
              <a:t>‹#›</a:t>
            </a:fld>
            <a:endParaRPr lang="en-NZ"/>
          </a:p>
        </p:txBody>
      </p:sp>
      <p:sp>
        <p:nvSpPr>
          <p:cNvPr id="21" name="Footer Placeholder 20"/>
          <p:cNvSpPr>
            <a:spLocks noGrp="1"/>
          </p:cNvSpPr>
          <p:nvPr>
            <p:ph type="ftr" sz="quarter" idx="12"/>
          </p:nvPr>
        </p:nvSpPr>
        <p:spPr/>
        <p:txBody>
          <a:bodyPr rtlCol="0"/>
          <a:lstStyle/>
          <a:p>
            <a:endParaRPr lang="en-N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9A2274C2-33E7-4454-BB68-89B9B5B3B2AF}" type="datetimeFigureOut">
              <a:rPr lang="en-US" smtClean="0"/>
              <a:pPr/>
              <a:t>9/23/2010</a:t>
            </a:fld>
            <a:endParaRPr lang="en-NZ"/>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NZ"/>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407DDF7-AEAD-4552-9C48-4925E9B7EF0E}" type="slidenum">
              <a:rPr lang="en-NZ" smtClean="0"/>
              <a:pPr/>
              <a:t>‹#›</a:t>
            </a:fld>
            <a:endParaRPr lang="en-NZ"/>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bbc.co.uk/blackcountry/features/2005/toms_diary/diary1/gallery/2.shtml"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43108" y="1428736"/>
            <a:ext cx="6172200" cy="2071702"/>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NZ" sz="6000" cap="all" dirty="0" smtClean="0">
                <a:ln/>
                <a:solidFill>
                  <a:schemeClr val="accent1"/>
                </a:solidFill>
                <a:effectLst>
                  <a:glow rad="63500">
                    <a:schemeClr val="accent1">
                      <a:satMod val="175000"/>
                      <a:alpha val="4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Burnstown Dam" pitchFamily="2" charset="0"/>
              </a:rPr>
              <a:t>Shelters around the world.</a:t>
            </a:r>
            <a:endParaRPr lang="en-NZ" sz="6000" cap="all" dirty="0">
              <a:ln/>
              <a:solidFill>
                <a:schemeClr val="accent1"/>
              </a:solidFill>
              <a:effectLst>
                <a:glow rad="63500">
                  <a:schemeClr val="accent1">
                    <a:satMod val="175000"/>
                    <a:alpha val="4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Burnstown Dam" pitchFamily="2" charset="0"/>
            </a:endParaRPr>
          </a:p>
        </p:txBody>
      </p:sp>
      <p:sp>
        <p:nvSpPr>
          <p:cNvPr id="3" name="Subtitle 2"/>
          <p:cNvSpPr>
            <a:spLocks noGrp="1"/>
          </p:cNvSpPr>
          <p:nvPr>
            <p:ph type="subTitle" idx="1"/>
          </p:nvPr>
        </p:nvSpPr>
        <p:spPr>
          <a:xfrm>
            <a:off x="2428860" y="4643446"/>
            <a:ext cx="6172200" cy="1371600"/>
          </a:xfrm>
          <a:effectLst>
            <a:glow rad="228600">
              <a:schemeClr val="accent6">
                <a:satMod val="175000"/>
                <a:alpha val="40000"/>
              </a:schemeClr>
            </a:glow>
          </a:effectLst>
        </p:spPr>
        <p:txBody>
          <a:bodyPr>
            <a:norm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NZ" sz="2400" dirty="0" smtClean="0">
                <a:ln/>
                <a:solidFill>
                  <a:schemeClr val="accent3"/>
                </a:solidFill>
              </a:rPr>
              <a:t>B</a:t>
            </a:r>
            <a:r>
              <a:rPr lang="en-NZ" sz="2400" b="1" dirty="0" smtClean="0">
                <a:ln/>
                <a:solidFill>
                  <a:schemeClr val="accent3"/>
                </a:solidFill>
              </a:rPr>
              <a:t>y Hannah </a:t>
            </a:r>
            <a:r>
              <a:rPr lang="en-NZ" sz="2400" dirty="0" smtClean="0">
                <a:ln/>
                <a:solidFill>
                  <a:schemeClr val="accent3"/>
                </a:solidFill>
              </a:rPr>
              <a:t>G</a:t>
            </a:r>
            <a:r>
              <a:rPr lang="en-NZ" sz="2400" b="1" dirty="0" smtClean="0">
                <a:ln/>
                <a:solidFill>
                  <a:schemeClr val="accent3"/>
                </a:solidFill>
              </a:rPr>
              <a:t>leeson , Georgia Wright and </a:t>
            </a:r>
          </a:p>
          <a:p>
            <a:pPr algn="ctr"/>
            <a:r>
              <a:rPr lang="en-NZ" sz="2400" b="1" dirty="0" smtClean="0">
                <a:ln/>
                <a:solidFill>
                  <a:schemeClr val="accent3"/>
                </a:solidFill>
              </a:rPr>
              <a:t>Renisha Jivan</a:t>
            </a:r>
            <a:endParaRPr lang="en-NZ" sz="2400" b="1" dirty="0">
              <a:ln/>
              <a:solidFill>
                <a:schemeClr val="accent3"/>
              </a:solidFill>
            </a:endParaRPr>
          </a:p>
        </p:txBody>
      </p:sp>
      <p:sp>
        <p:nvSpPr>
          <p:cNvPr id="4" name="Smiley Face 3"/>
          <p:cNvSpPr/>
          <p:nvPr/>
        </p:nvSpPr>
        <p:spPr>
          <a:xfrm>
            <a:off x="1357290" y="4929198"/>
            <a:ext cx="571504" cy="571504"/>
          </a:xfrm>
          <a:prstGeom prst="smileyFace">
            <a:avLst/>
          </a:prstGeom>
        </p:spPr>
        <p:style>
          <a:lnRef idx="0">
            <a:schemeClr val="accent1"/>
          </a:lnRef>
          <a:fillRef idx="3">
            <a:schemeClr val="accent1"/>
          </a:fillRef>
          <a:effectRef idx="3">
            <a:schemeClr val="accent1"/>
          </a:effectRef>
          <a:fontRef idx="minor">
            <a:schemeClr val="lt1"/>
          </a:fontRef>
        </p:style>
        <p:txBody>
          <a:bodyPr rtlCol="0" anchor="ctr">
            <a:scene3d>
              <a:camera prst="orthographicFront"/>
              <a:lightRig rig="glow" dir="tl">
                <a:rot lat="0" lon="0" rev="5400000"/>
              </a:lightRig>
            </a:scene3d>
            <a:sp3d contourW="12700">
              <a:bevelT w="25400" h="25400"/>
              <a:contourClr>
                <a:schemeClr val="accent6">
                  <a:shade val="73000"/>
                </a:schemeClr>
              </a:contourClr>
            </a:sp3d>
          </a:bodyPr>
          <a:lstStyle/>
          <a:p>
            <a:pPr algn="ctr"/>
            <a:endParaRPr lang="en-NZ" b="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32000">
              <a:srgbClr val="5E9EFF"/>
            </a:gs>
            <a:gs pos="32000">
              <a:srgbClr val="5E9EFF">
                <a:alpha val="50000"/>
              </a:srgbClr>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4400" b="1" cap="none"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Igloos</a:t>
            </a:r>
            <a:r>
              <a:rPr lang="en-NZ" dirty="0" smtClean="0"/>
              <a:t/>
            </a:r>
            <a:br>
              <a:rPr lang="en-NZ" dirty="0" smtClean="0"/>
            </a:br>
            <a:endParaRPr lang="en-NZ" dirty="0"/>
          </a:p>
        </p:txBody>
      </p:sp>
      <p:sp>
        <p:nvSpPr>
          <p:cNvPr id="3" name="Content Placeholder 2"/>
          <p:cNvSpPr>
            <a:spLocks noGrp="1"/>
          </p:cNvSpPr>
          <p:nvPr>
            <p:ph sz="quarter" idx="1"/>
          </p:nvPr>
        </p:nvSpPr>
        <p:spPr>
          <a:xfrm>
            <a:off x="457200" y="3000372"/>
            <a:ext cx="7467600" cy="3473580"/>
          </a:xfrm>
        </p:spPr>
        <p:txBody>
          <a:bodyPr>
            <a:normAutofit fontScale="92500" lnSpcReduction="10000"/>
          </a:bodyPr>
          <a:lstStyle/>
          <a:p>
            <a:r>
              <a:rPr lang="en-NZ" dirty="0" smtClean="0"/>
              <a:t>Building an igloo in Cape Dorset</a:t>
            </a:r>
          </a:p>
          <a:p>
            <a:r>
              <a:rPr lang="en-NZ" dirty="0" smtClean="0"/>
              <a:t>An </a:t>
            </a:r>
            <a:r>
              <a:rPr lang="en-NZ" b="1" dirty="0" smtClean="0"/>
              <a:t>igloo</a:t>
            </a:r>
            <a:r>
              <a:rPr lang="en-NZ" dirty="0" smtClean="0"/>
              <a:t> is a dome shaped house built out of blocks of snow by the Inuit's or Eskimo people., </a:t>
            </a:r>
            <a:r>
              <a:rPr lang="en-NZ" i="1" dirty="0" smtClean="0"/>
              <a:t>Igloo</a:t>
            </a:r>
            <a:r>
              <a:rPr lang="en-NZ" dirty="0" smtClean="0"/>
              <a:t> is the Inuit word for a house or home built out of any material, and is not restricted only to snow houses, but includes traditional tents, sod houses, homes constructed of driftwood and modern buildings. Outside of Inuit society, however, "igloo" refers exclusively to shelters constructed out of blocks of compacted snow, generally in the form of a dome.</a:t>
            </a:r>
            <a:endParaRPr lang="en-NZ" dirty="0"/>
          </a:p>
        </p:txBody>
      </p:sp>
      <p:sp>
        <p:nvSpPr>
          <p:cNvPr id="4" name="Quad Arrow Callout 3"/>
          <p:cNvSpPr/>
          <p:nvPr/>
        </p:nvSpPr>
        <p:spPr>
          <a:xfrm>
            <a:off x="7500958" y="2143116"/>
            <a:ext cx="500066" cy="642942"/>
          </a:xfrm>
          <a:prstGeom prst="quadArrowCallout">
            <a:avLst/>
          </a:prstGeom>
          <a:solidFill>
            <a:srgbClr val="45F1F1"/>
          </a:solidFill>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pic>
        <p:nvPicPr>
          <p:cNvPr id="1027" name="Picture 3" descr="C:\Program Files\Microsoft Office\Media\CntCD1\ClipArt2\j0229071.wmf"/>
          <p:cNvPicPr>
            <a:picLocks noChangeAspect="1" noChangeArrowheads="1"/>
          </p:cNvPicPr>
          <p:nvPr/>
        </p:nvPicPr>
        <p:blipFill>
          <a:blip r:embed="rId2" cstate="print"/>
          <a:srcRect/>
          <a:stretch>
            <a:fillRect/>
          </a:stretch>
        </p:blipFill>
        <p:spPr bwMode="auto">
          <a:xfrm>
            <a:off x="2571736" y="0"/>
            <a:ext cx="4714908" cy="2643182"/>
          </a:xfrm>
          <a:prstGeom prst="rect">
            <a:avLst/>
          </a:prstGeom>
          <a:noFill/>
        </p:spPr>
      </p:pic>
      <p:sp>
        <p:nvSpPr>
          <p:cNvPr id="8" name="Quad Arrow Callout 7"/>
          <p:cNvSpPr/>
          <p:nvPr/>
        </p:nvSpPr>
        <p:spPr>
          <a:xfrm>
            <a:off x="4643438" y="500042"/>
            <a:ext cx="357190" cy="357190"/>
          </a:xfrm>
          <a:prstGeom prst="quadArrowCallout">
            <a:avLst/>
          </a:prstGeom>
          <a:solidFill>
            <a:srgbClr val="45F1F1"/>
          </a:solidFill>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9" name="Quad Arrow Callout 8"/>
          <p:cNvSpPr/>
          <p:nvPr/>
        </p:nvSpPr>
        <p:spPr>
          <a:xfrm>
            <a:off x="428596" y="1571612"/>
            <a:ext cx="642942" cy="785818"/>
          </a:xfrm>
          <a:prstGeom prst="quadArrowCallout">
            <a:avLst/>
          </a:prstGeom>
          <a:solidFill>
            <a:srgbClr val="45F1F1"/>
          </a:solidFill>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0" name="Snip Same Side Corner Rectangle 9"/>
          <p:cNvSpPr/>
          <p:nvPr/>
        </p:nvSpPr>
        <p:spPr>
          <a:xfrm>
            <a:off x="5572132" y="1500174"/>
            <a:ext cx="642942" cy="571504"/>
          </a:xfrm>
          <a:prstGeom prst="snip2SameRect">
            <a:avLst/>
          </a:prstGeom>
          <a:solidFill>
            <a:schemeClr val="bg1">
              <a:lumMod val="85000"/>
            </a:schemeClr>
          </a:solidFill>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1" name="Rounded Rectangle 10"/>
          <p:cNvSpPr/>
          <p:nvPr/>
        </p:nvSpPr>
        <p:spPr>
          <a:xfrm>
            <a:off x="6215074" y="1714488"/>
            <a:ext cx="214314" cy="357190"/>
          </a:xfrm>
          <a:prstGeom prst="roundRect">
            <a:avLst/>
          </a:prstGeom>
          <a:solidFill>
            <a:schemeClr val="bg1">
              <a:lumMod val="85000"/>
            </a:schemeClr>
          </a:solidFill>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2" name="Plus 11"/>
          <p:cNvSpPr/>
          <p:nvPr/>
        </p:nvSpPr>
        <p:spPr>
          <a:xfrm>
            <a:off x="5643570" y="1643050"/>
            <a:ext cx="642942" cy="4571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3" name="Plus 12"/>
          <p:cNvSpPr/>
          <p:nvPr/>
        </p:nvSpPr>
        <p:spPr>
          <a:xfrm>
            <a:off x="5572132" y="1857364"/>
            <a:ext cx="714380" cy="45719"/>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4" name="Plus 13"/>
          <p:cNvSpPr/>
          <p:nvPr/>
        </p:nvSpPr>
        <p:spPr>
          <a:xfrm>
            <a:off x="5715008" y="1571612"/>
            <a:ext cx="45719" cy="571504"/>
          </a:xfrm>
          <a:prstGeom prst="mathPlus">
            <a:avLst/>
          </a:prstGeom>
          <a:solidFill>
            <a:schemeClr val="bg1"/>
          </a:solidFill>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5" name="Plus 14"/>
          <p:cNvSpPr/>
          <p:nvPr/>
        </p:nvSpPr>
        <p:spPr>
          <a:xfrm>
            <a:off x="5929322" y="1500174"/>
            <a:ext cx="45719" cy="642942"/>
          </a:xfrm>
          <a:prstGeom prst="mathPlu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FFF200"/>
            </a:gs>
            <a:gs pos="45000">
              <a:srgbClr val="FF7A00"/>
            </a:gs>
            <a:gs pos="70000">
              <a:srgbClr val="FF0300"/>
            </a:gs>
            <a:gs pos="100000">
              <a:srgbClr val="4D0808"/>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en-NZ" b="1" cap="none" dirty="0" smtClean="0">
                <a:ln/>
                <a:solidFill>
                  <a:schemeClr val="accent3"/>
                </a:solidFill>
              </a:rPr>
              <a:t>Chinese houses</a:t>
            </a:r>
            <a:endParaRPr lang="en-NZ" b="1" cap="none" dirty="0">
              <a:ln/>
              <a:solidFill>
                <a:schemeClr val="accent3"/>
              </a:solidFill>
            </a:endParaRPr>
          </a:p>
        </p:txBody>
      </p:sp>
      <p:sp>
        <p:nvSpPr>
          <p:cNvPr id="3" name="Content Placeholder 2"/>
          <p:cNvSpPr>
            <a:spLocks noGrp="1"/>
          </p:cNvSpPr>
          <p:nvPr>
            <p:ph sz="quarter" idx="1"/>
          </p:nvPr>
        </p:nvSpPr>
        <p:spPr>
          <a:xfrm>
            <a:off x="457200" y="3714752"/>
            <a:ext cx="7467600" cy="3000396"/>
          </a:xfrm>
        </p:spPr>
        <p:txBody>
          <a:bodyPr>
            <a:normAutofit fontScale="85000" lnSpcReduction="10000"/>
          </a:bodyPr>
          <a:lstStyle/>
          <a:p>
            <a:r>
              <a:rPr lang="en-NZ"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Chinese houses are very beautiful they have lots of detail and often look ancient. Pre-modern Chinese homes held much in common among both rich and poor Chinese people; they used similar techniques, such as layers of pounded earth, timber framing and brick and tiles.</a:t>
            </a:r>
            <a:r>
              <a:rPr lang="en-NZ" dirty="0" smtClean="0"/>
              <a:t/>
            </a:r>
            <a:br>
              <a:rPr lang="en-NZ" dirty="0" smtClean="0"/>
            </a:br>
            <a:r>
              <a:rPr lang="en-NZ" dirty="0" smtClean="0"/>
              <a:t/>
            </a:r>
            <a:br>
              <a:rPr lang="en-NZ" dirty="0" smtClean="0"/>
            </a:br>
            <a:endParaRPr lang="en-NZ" dirty="0" smtClean="0"/>
          </a:p>
          <a:p>
            <a:endParaRPr lang="en-NZ" dirty="0" smtClean="0"/>
          </a:p>
          <a:p>
            <a:r>
              <a:rPr lang="en-NZ" dirty="0" smtClean="0"/>
              <a:t>  </a:t>
            </a:r>
            <a:endParaRPr lang="en-NZ" dirty="0"/>
          </a:p>
        </p:txBody>
      </p:sp>
      <p:sp>
        <p:nvSpPr>
          <p:cNvPr id="4" name="Smiley Face 3"/>
          <p:cNvSpPr/>
          <p:nvPr/>
        </p:nvSpPr>
        <p:spPr>
          <a:xfrm>
            <a:off x="7929586" y="3500438"/>
            <a:ext cx="357190" cy="285752"/>
          </a:xfrm>
          <a:prstGeom prst="smileyFace">
            <a:avLst/>
          </a:prstGeom>
          <a:solidFill>
            <a:srgbClr val="E1DA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025" name="Rectangle 1">
            <a:hlinkClick r:id="rId2"/>
          </p:cNvPr>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NZ"/>
          </a:p>
        </p:txBody>
      </p:sp>
      <p:pic>
        <p:nvPicPr>
          <p:cNvPr id="1026" name="Picture 2" descr="http://www.bbc.co.uk/blackcountry/features/2005/toms_diary/diary1/gallery/images/chinese_house2.jpg"/>
          <p:cNvPicPr>
            <a:picLocks noChangeAspect="1" noChangeArrowheads="1"/>
          </p:cNvPicPr>
          <p:nvPr/>
        </p:nvPicPr>
        <p:blipFill>
          <a:blip r:embed="rId3" cstate="print"/>
          <a:srcRect/>
          <a:stretch>
            <a:fillRect/>
          </a:stretch>
        </p:blipFill>
        <p:spPr bwMode="auto">
          <a:xfrm>
            <a:off x="3857620" y="0"/>
            <a:ext cx="4476750" cy="2857500"/>
          </a:xfrm>
          <a:prstGeom prst="rect">
            <a:avLst/>
          </a:prstGeom>
          <a:noFill/>
        </p:spPr>
      </p:pic>
      <p:sp>
        <p:nvSpPr>
          <p:cNvPr id="7" name="Flowchart: Process 6"/>
          <p:cNvSpPr/>
          <p:nvPr/>
        </p:nvSpPr>
        <p:spPr>
          <a:xfrm>
            <a:off x="8001024" y="3786190"/>
            <a:ext cx="214314" cy="500066"/>
          </a:xfrm>
          <a:prstGeom prst="flowChartProcess">
            <a:avLst/>
          </a:prstGeom>
          <a:solidFill>
            <a:srgbClr val="E1DA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8" name="L-Shape 7"/>
          <p:cNvSpPr/>
          <p:nvPr/>
        </p:nvSpPr>
        <p:spPr>
          <a:xfrm>
            <a:off x="8215338" y="4286256"/>
            <a:ext cx="142876" cy="571504"/>
          </a:xfrm>
          <a:prstGeom prst="corner">
            <a:avLst/>
          </a:prstGeom>
          <a:solidFill>
            <a:srgbClr val="E1DA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9" name="L-Shape 8"/>
          <p:cNvSpPr/>
          <p:nvPr/>
        </p:nvSpPr>
        <p:spPr>
          <a:xfrm>
            <a:off x="7929586" y="4286256"/>
            <a:ext cx="142876" cy="642942"/>
          </a:xfrm>
          <a:prstGeom prst="corner">
            <a:avLst/>
          </a:prstGeom>
          <a:solidFill>
            <a:srgbClr val="E1DA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0" name="Bent Arrow 9"/>
          <p:cNvSpPr/>
          <p:nvPr/>
        </p:nvSpPr>
        <p:spPr>
          <a:xfrm>
            <a:off x="7786710" y="3857628"/>
            <a:ext cx="285752" cy="428628"/>
          </a:xfrm>
          <a:prstGeom prst="bentArrow">
            <a:avLst/>
          </a:prstGeom>
          <a:solidFill>
            <a:srgbClr val="E1DA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solidFill>
                <a:schemeClr val="tx1"/>
              </a:solidFill>
            </a:endParaRPr>
          </a:p>
        </p:txBody>
      </p:sp>
      <p:sp>
        <p:nvSpPr>
          <p:cNvPr id="12" name="Left-Up Arrow 11"/>
          <p:cNvSpPr/>
          <p:nvPr/>
        </p:nvSpPr>
        <p:spPr>
          <a:xfrm>
            <a:off x="8143900" y="3643314"/>
            <a:ext cx="285752" cy="357190"/>
          </a:xfrm>
          <a:prstGeom prst="leftUpArrow">
            <a:avLst/>
          </a:prstGeom>
          <a:solidFill>
            <a:srgbClr val="E1DA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3" name="Lightning Bolt 12"/>
          <p:cNvSpPr/>
          <p:nvPr/>
        </p:nvSpPr>
        <p:spPr>
          <a:xfrm>
            <a:off x="8072462" y="3429000"/>
            <a:ext cx="285752" cy="357190"/>
          </a:xfrm>
          <a:prstGeom prst="lightningBolt">
            <a:avLst/>
          </a:prstGeom>
          <a:solidFill>
            <a:srgbClr val="01010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5700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Stilt houses </a:t>
            </a:r>
            <a:endParaRPr lang="en-NZ" dirty="0"/>
          </a:p>
        </p:txBody>
      </p:sp>
      <p:sp>
        <p:nvSpPr>
          <p:cNvPr id="3" name="Content Placeholder 2"/>
          <p:cNvSpPr>
            <a:spLocks noGrp="1"/>
          </p:cNvSpPr>
          <p:nvPr>
            <p:ph sz="quarter" idx="1"/>
          </p:nvPr>
        </p:nvSpPr>
        <p:spPr>
          <a:xfrm>
            <a:off x="457200" y="1785926"/>
            <a:ext cx="7467600" cy="4688026"/>
          </a:xfrm>
        </p:spPr>
        <p:txBody>
          <a:bodyP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NZ"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You would find  Stilt houses are mainly in the more tropical places this is because the water flows right over the sand and the stilts keep the houses up high so they don’t get damaged from the water flowing through.  </a:t>
            </a:r>
            <a:endParaRPr lang="en-NZ"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4" name="L-Shape 3"/>
          <p:cNvSpPr/>
          <p:nvPr/>
        </p:nvSpPr>
        <p:spPr>
          <a:xfrm>
            <a:off x="5500694" y="5000636"/>
            <a:ext cx="45719" cy="1000132"/>
          </a:xfrm>
          <a:prstGeom prst="corner">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5" name="L-Shape 4"/>
          <p:cNvSpPr/>
          <p:nvPr/>
        </p:nvSpPr>
        <p:spPr>
          <a:xfrm>
            <a:off x="5857884" y="5000636"/>
            <a:ext cx="71438" cy="1071570"/>
          </a:xfrm>
          <a:prstGeom prst="corner">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6" name="L-Shape 5"/>
          <p:cNvSpPr/>
          <p:nvPr/>
        </p:nvSpPr>
        <p:spPr>
          <a:xfrm>
            <a:off x="5357818" y="5143512"/>
            <a:ext cx="45719" cy="1285884"/>
          </a:xfrm>
          <a:prstGeom prst="corner">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7" name="L-Shape 6"/>
          <p:cNvSpPr/>
          <p:nvPr/>
        </p:nvSpPr>
        <p:spPr>
          <a:xfrm>
            <a:off x="5786446" y="5143512"/>
            <a:ext cx="45719" cy="1357322"/>
          </a:xfrm>
          <a:prstGeom prst="corner">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8" name="Action Button: Home 7">
            <a:hlinkClick r:id="" action="ppaction://hlinkshowjump?jump=firstslide" highlightClick="1"/>
          </p:cNvPr>
          <p:cNvSpPr/>
          <p:nvPr/>
        </p:nvSpPr>
        <p:spPr>
          <a:xfrm>
            <a:off x="5214942" y="4429132"/>
            <a:ext cx="785818" cy="785818"/>
          </a:xfrm>
          <a:prstGeom prst="actionButtonHome">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pic>
        <p:nvPicPr>
          <p:cNvPr id="16386" name="Picture 2" descr="C:\Program Files\Microsoft Office\Media\CntCD1\ClipArt1\j0157697.wmf"/>
          <p:cNvPicPr>
            <a:picLocks noChangeAspect="1" noChangeArrowheads="1"/>
          </p:cNvPicPr>
          <p:nvPr/>
        </p:nvPicPr>
        <p:blipFill>
          <a:blip r:embed="rId2" cstate="print"/>
          <a:srcRect/>
          <a:stretch>
            <a:fillRect/>
          </a:stretch>
        </p:blipFill>
        <p:spPr bwMode="auto">
          <a:xfrm>
            <a:off x="0" y="4840415"/>
            <a:ext cx="3500430" cy="2017585"/>
          </a:xfrm>
          <a:prstGeom prst="rect">
            <a:avLst/>
          </a:prstGeom>
          <a:noFill/>
        </p:spPr>
      </p:pic>
      <p:sp>
        <p:nvSpPr>
          <p:cNvPr id="11" name="Flowchart: Punched Tape 10"/>
          <p:cNvSpPr/>
          <p:nvPr/>
        </p:nvSpPr>
        <p:spPr>
          <a:xfrm>
            <a:off x="4286248" y="6215082"/>
            <a:ext cx="2928958" cy="642918"/>
          </a:xfrm>
          <a:prstGeom prst="flowChartPunchedTape">
            <a:avLst/>
          </a:prstGeom>
          <a:solidFill>
            <a:srgbClr val="4A4E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2" name="Flowchart: Punched Tape 11"/>
          <p:cNvSpPr/>
          <p:nvPr/>
        </p:nvSpPr>
        <p:spPr>
          <a:xfrm>
            <a:off x="5786446" y="6286520"/>
            <a:ext cx="2286016" cy="571480"/>
          </a:xfrm>
          <a:prstGeom prst="flowChartPunchedTap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3" name="Flowchart: Punched Tape 12"/>
          <p:cNvSpPr/>
          <p:nvPr/>
        </p:nvSpPr>
        <p:spPr>
          <a:xfrm>
            <a:off x="5357818" y="6643710"/>
            <a:ext cx="1071570" cy="214290"/>
          </a:xfrm>
          <a:prstGeom prst="flowChartPunchedTape">
            <a:avLst/>
          </a:prstGeom>
          <a:solidFill>
            <a:srgbClr val="4A4E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4" name="Flowchart: Punched Tape 13"/>
          <p:cNvSpPr/>
          <p:nvPr/>
        </p:nvSpPr>
        <p:spPr>
          <a:xfrm>
            <a:off x="4643438" y="6143644"/>
            <a:ext cx="1285884" cy="357190"/>
          </a:xfrm>
          <a:prstGeom prst="flowChartPunchedTap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7000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14348" y="285728"/>
            <a:ext cx="7467600" cy="1143000"/>
          </a:xfrm>
          <a:effectLst>
            <a:glow rad="228600">
              <a:schemeClr val="accent3">
                <a:satMod val="175000"/>
                <a:alpha val="40000"/>
              </a:schemeClr>
            </a:glow>
            <a:outerShdw blurRad="50800" dist="25000" dir="5400000" rotWithShape="0">
              <a:srgbClr val="000000">
                <a:alpha val="40000"/>
              </a:srgbClr>
            </a:outerShdw>
          </a:effectLst>
        </p:spPr>
        <p:style>
          <a:lnRef idx="1">
            <a:schemeClr val="accent4"/>
          </a:lnRef>
          <a:fillRef idx="2">
            <a:schemeClr val="accent4"/>
          </a:fillRef>
          <a:effectRef idx="1">
            <a:schemeClr val="accent4"/>
          </a:effectRef>
          <a:fontRef idx="minor">
            <a:schemeClr val="dk1"/>
          </a:fontRef>
        </p:style>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NZ" sz="6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Mud houses</a:t>
            </a:r>
            <a:endParaRPr lang="en-NZ" sz="66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Content Placeholder 2"/>
          <p:cNvSpPr>
            <a:spLocks noGrp="1"/>
          </p:cNvSpPr>
          <p:nvPr>
            <p:ph sz="quarter" idx="1"/>
          </p:nvPr>
        </p:nvSpPr>
        <p:spPr>
          <a:xfrm>
            <a:off x="457200" y="1600200"/>
            <a:ext cx="3614734" cy="4873752"/>
          </a:xfrm>
        </p:spPr>
        <p:txBody>
          <a:bodyPr/>
          <a:lstStyle/>
          <a:p>
            <a:pPr>
              <a:buNone/>
            </a:pPr>
            <a:r>
              <a:rPr lang="en-NZ" dirty="0" smtClean="0"/>
              <a:t>   Mud houses are constructed in very hot places, so the mud hardens quickly. It is made using soil, mud, rocks and clay. If it rains the mud weakens and could collapse and they would have to build it again and again.                       </a:t>
            </a:r>
          </a:p>
          <a:p>
            <a:pPr>
              <a:buNone/>
            </a:pPr>
            <a:endParaRPr lang="en-NZ" dirty="0" smtClean="0"/>
          </a:p>
          <a:p>
            <a:pPr>
              <a:buNone/>
            </a:pPr>
            <a:endParaRPr lang="en-NZ" dirty="0" smtClean="0"/>
          </a:p>
          <a:p>
            <a:pPr>
              <a:buNone/>
            </a:pPr>
            <a:endParaRPr lang="en-NZ" dirty="0" smtClean="0"/>
          </a:p>
          <a:p>
            <a:pPr>
              <a:buNone/>
            </a:pPr>
            <a:endParaRPr lang="en-NZ" dirty="0" smtClean="0"/>
          </a:p>
          <a:p>
            <a:pPr>
              <a:buNone/>
            </a:pPr>
            <a:endParaRPr lang="en-NZ" dirty="0" smtClean="0"/>
          </a:p>
          <a:p>
            <a:pPr>
              <a:buNone/>
            </a:pPr>
            <a:endParaRPr lang="en-NZ" dirty="0" smtClean="0"/>
          </a:p>
          <a:p>
            <a:pPr>
              <a:buNone/>
            </a:pPr>
            <a:endParaRPr lang="en-NZ" dirty="0" smtClean="0"/>
          </a:p>
          <a:p>
            <a:pPr>
              <a:buNone/>
            </a:pPr>
            <a:endParaRPr lang="en-NZ" dirty="0"/>
          </a:p>
        </p:txBody>
      </p:sp>
      <p:pic>
        <p:nvPicPr>
          <p:cNvPr id="4" name="il_fi" descr="http://t3.gstatic.com/images?q=tbn:VMi3ViOBHG3dcM:http://img209.imageshack.us/img209/502/mudhouses16uz8.jpg&amp;t=1"/>
          <p:cNvPicPr/>
          <p:nvPr/>
        </p:nvPicPr>
        <p:blipFill>
          <a:blip r:embed="rId2" cstate="print"/>
          <a:srcRect/>
          <a:stretch>
            <a:fillRect/>
          </a:stretch>
        </p:blipFill>
        <p:spPr bwMode="auto">
          <a:xfrm>
            <a:off x="4714876" y="1857364"/>
            <a:ext cx="3562359" cy="2786082"/>
          </a:xfrm>
          <a:prstGeom prst="rect">
            <a:avLst/>
          </a:prstGeom>
          <a:noFill/>
          <a:ln w="9525">
            <a:noFill/>
            <a:miter lim="800000"/>
            <a:headEnd/>
            <a:tailEnd/>
          </a:ln>
        </p:spPr>
      </p:pic>
      <p:sp>
        <p:nvSpPr>
          <p:cNvPr id="5" name="Sun 4"/>
          <p:cNvSpPr/>
          <p:nvPr/>
        </p:nvSpPr>
        <p:spPr>
          <a:xfrm>
            <a:off x="5357818" y="2143116"/>
            <a:ext cx="642942" cy="714380"/>
          </a:xfrm>
          <a:prstGeom prst="su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6" name="Flowchart: Magnetic Disk 5"/>
          <p:cNvSpPr/>
          <p:nvPr/>
        </p:nvSpPr>
        <p:spPr>
          <a:xfrm>
            <a:off x="5357818" y="5429264"/>
            <a:ext cx="785818" cy="1071570"/>
          </a:xfrm>
          <a:prstGeom prst="flowChartMagneticDisk">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7" name="Rectangle 6"/>
          <p:cNvSpPr/>
          <p:nvPr/>
        </p:nvSpPr>
        <p:spPr>
          <a:xfrm>
            <a:off x="6215074" y="5857892"/>
            <a:ext cx="857256" cy="642942"/>
          </a:xfrm>
          <a:prstGeom prst="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8" name="Isosceles Triangle 7"/>
          <p:cNvSpPr/>
          <p:nvPr/>
        </p:nvSpPr>
        <p:spPr>
          <a:xfrm>
            <a:off x="6072198" y="5357826"/>
            <a:ext cx="1143008" cy="500066"/>
          </a:xfrm>
          <a:prstGeom prst="triangle">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9" name="Trapezoid 8"/>
          <p:cNvSpPr/>
          <p:nvPr/>
        </p:nvSpPr>
        <p:spPr>
          <a:xfrm>
            <a:off x="4500562" y="5715016"/>
            <a:ext cx="857256" cy="714380"/>
          </a:xfrm>
          <a:prstGeom prst="trapezoid">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0" name="Isosceles Triangle 9"/>
          <p:cNvSpPr/>
          <p:nvPr/>
        </p:nvSpPr>
        <p:spPr>
          <a:xfrm>
            <a:off x="4572000" y="5143512"/>
            <a:ext cx="714380" cy="642942"/>
          </a:xfrm>
          <a:prstGeom prst="triangle">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1" name="Rectangle 10"/>
          <p:cNvSpPr/>
          <p:nvPr/>
        </p:nvSpPr>
        <p:spPr>
          <a:xfrm>
            <a:off x="5429256" y="5857892"/>
            <a:ext cx="214314" cy="142876"/>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2" name="Rectangle 11"/>
          <p:cNvSpPr/>
          <p:nvPr/>
        </p:nvSpPr>
        <p:spPr>
          <a:xfrm>
            <a:off x="6357950" y="6000768"/>
            <a:ext cx="214314" cy="1428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3" name="Flowchart: Process 12"/>
          <p:cNvSpPr/>
          <p:nvPr/>
        </p:nvSpPr>
        <p:spPr>
          <a:xfrm>
            <a:off x="6715140" y="6215082"/>
            <a:ext cx="142876" cy="285752"/>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4" name="Flowchart: Process 13"/>
          <p:cNvSpPr/>
          <p:nvPr/>
        </p:nvSpPr>
        <p:spPr>
          <a:xfrm>
            <a:off x="4857752" y="6072206"/>
            <a:ext cx="142876" cy="35719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caronedmunds.files.wordpress.com/2008/09/old-paper21.jpg"/>
          <p:cNvPicPr>
            <a:picLocks noChangeAspect="1" noChangeArrowheads="1"/>
          </p:cNvPicPr>
          <p:nvPr/>
        </p:nvPicPr>
        <p:blipFill>
          <a:blip r:embed="rId2" cstate="print"/>
          <a:srcRect/>
          <a:stretch>
            <a:fillRect/>
          </a:stretch>
        </p:blipFill>
        <p:spPr bwMode="auto">
          <a:xfrm>
            <a:off x="-285784" y="-102138"/>
            <a:ext cx="8715436" cy="6960138"/>
          </a:xfrm>
          <a:prstGeom prst="rect">
            <a:avLst/>
          </a:prstGeom>
          <a:noFill/>
        </p:spPr>
      </p:pic>
      <p:pic>
        <p:nvPicPr>
          <p:cNvPr id="2050" name="Picture 2" descr="http://image.shutterstock.com/display_pic_with_logo/158350/158350,1204063071,8/stock-photo-old-antique-silver-frame-over-white-background-9817810.jpg"/>
          <p:cNvPicPr>
            <a:picLocks noGrp="1" noChangeAspect="1" noChangeArrowheads="1"/>
          </p:cNvPicPr>
          <p:nvPr>
            <p:ph sz="quarter" idx="1"/>
          </p:nvPr>
        </p:nvPicPr>
        <p:blipFill>
          <a:blip r:embed="rId3" cstate="print"/>
          <a:srcRect l="1690" r="3025" b="5436"/>
          <a:stretch>
            <a:fillRect/>
          </a:stretch>
        </p:blipFill>
        <p:spPr bwMode="auto">
          <a:xfrm>
            <a:off x="1428728" y="3301119"/>
            <a:ext cx="4500594" cy="2485335"/>
          </a:xfrm>
          <a:prstGeom prst="rect">
            <a:avLst/>
          </a:prstGeom>
          <a:noFill/>
        </p:spPr>
      </p:pic>
      <p:sp>
        <p:nvSpPr>
          <p:cNvPr id="6" name="TextBox 5"/>
          <p:cNvSpPr txBox="1"/>
          <p:nvPr/>
        </p:nvSpPr>
        <p:spPr>
          <a:xfrm>
            <a:off x="1142976" y="1500174"/>
            <a:ext cx="4643470" cy="954107"/>
          </a:xfrm>
          <a:prstGeom prst="rect">
            <a:avLst/>
          </a:prstGeom>
          <a:noFill/>
        </p:spPr>
        <p:txBody>
          <a:bodyPr wrap="square" rtlCol="0">
            <a:spAutoFit/>
          </a:bodyPr>
          <a:lstStyle/>
          <a:p>
            <a:pPr algn="ctr"/>
            <a:r>
              <a:rPr lang="en-NZ" sz="2800" dirty="0" smtClean="0">
                <a:latin typeface="Blackadder ITC" pitchFamily="82" charset="0"/>
              </a:rPr>
              <a:t>Thanks for watching! Our slide show. On shelters.</a:t>
            </a:r>
            <a:endParaRPr lang="en-NZ" sz="2800" dirty="0">
              <a:latin typeface="Blackadder ITC" pitchFamily="82" charset="0"/>
            </a:endParaRPr>
          </a:p>
        </p:txBody>
      </p:sp>
      <p:pic>
        <p:nvPicPr>
          <p:cNvPr id="2053" name="Picture 5" descr="C:\Program Files\Microsoft Office\Media\CntCD1\ClipArt1\j0213283.wmf"/>
          <p:cNvPicPr>
            <a:picLocks noChangeAspect="1" noChangeArrowheads="1"/>
          </p:cNvPicPr>
          <p:nvPr/>
        </p:nvPicPr>
        <p:blipFill>
          <a:blip r:embed="rId4" cstate="print"/>
          <a:srcRect/>
          <a:stretch>
            <a:fillRect/>
          </a:stretch>
        </p:blipFill>
        <p:spPr bwMode="auto">
          <a:xfrm>
            <a:off x="2143108" y="3750461"/>
            <a:ext cx="3143272" cy="1780416"/>
          </a:xfrm>
          <a:prstGeom prst="rect">
            <a:avLst/>
          </a:prstGeom>
          <a:noFill/>
        </p:spPr>
      </p:pic>
      <p:sp>
        <p:nvSpPr>
          <p:cNvPr id="8" name="Smiley Face 7"/>
          <p:cNvSpPr/>
          <p:nvPr/>
        </p:nvSpPr>
        <p:spPr>
          <a:xfrm>
            <a:off x="4643438" y="2357430"/>
            <a:ext cx="357190" cy="357190"/>
          </a:xfrm>
          <a:prstGeom prst="smileyFace">
            <a:avLst/>
          </a:prstGeom>
          <a:solidFill>
            <a:srgbClr val="0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pic>
        <p:nvPicPr>
          <p:cNvPr id="2055" name="Picture 7" descr="http://printerinkcartridgesblog.printcountry.com/wp-content/uploads/2007/06/773569_ink_drop_1.thumbnail.jpg"/>
          <p:cNvPicPr>
            <a:picLocks noChangeAspect="1" noChangeArrowheads="1"/>
          </p:cNvPicPr>
          <p:nvPr/>
        </p:nvPicPr>
        <p:blipFill>
          <a:blip r:embed="rId5" cstate="print"/>
          <a:srcRect l="15625" t="15957" r="21874" b="12234"/>
          <a:stretch>
            <a:fillRect/>
          </a:stretch>
        </p:blipFill>
        <p:spPr bwMode="auto">
          <a:xfrm>
            <a:off x="6429388" y="1428736"/>
            <a:ext cx="571504" cy="642942"/>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165</TotalTime>
  <Words>267</Words>
  <Application>Microsoft Office PowerPoint</Application>
  <PresentationFormat>On-screen Show (4:3)</PresentationFormat>
  <Paragraphs>21</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Oriel</vt:lpstr>
      <vt:lpstr>Shelters around the world.</vt:lpstr>
      <vt:lpstr>Igloos </vt:lpstr>
      <vt:lpstr>Chinese houses</vt:lpstr>
      <vt:lpstr>Stilt houses </vt:lpstr>
      <vt:lpstr>Mud houses</vt:lpstr>
      <vt:lpstr>Slide 6</vt:lpstr>
    </vt:vector>
  </TitlesOfParts>
  <Company>Pukekohe Hill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Shelters around the world.</dc:title>
  <dc:creator>Administrator</dc:creator>
  <cp:lastModifiedBy>Administrator</cp:lastModifiedBy>
  <cp:revision>23</cp:revision>
  <dcterms:created xsi:type="dcterms:W3CDTF">2010-09-20T02:12:50Z</dcterms:created>
  <dcterms:modified xsi:type="dcterms:W3CDTF">2010-09-23T00:26:42Z</dcterms:modified>
</cp:coreProperties>
</file>